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letter"/>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2" d="100"/>
          <a:sy n="82" d="100"/>
        </p:scale>
        <p:origin x="1638" y="6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2840568"/>
            <a:ext cx="5829300" cy="1960033"/>
          </a:xfrm>
        </p:spPr>
        <p:txBody>
          <a:bodyPr/>
          <a:lstStyle/>
          <a:p>
            <a:r>
              <a:rPr lang="es-ES_tradnl" smtClean="0"/>
              <a:t>Clic para editar título</a:t>
            </a:r>
            <a:endParaRPr lang="es-ES"/>
          </a:p>
        </p:txBody>
      </p:sp>
      <p:sp>
        <p:nvSpPr>
          <p:cNvPr id="3" name="Subtítu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0D8A61A9-4C52-8A44-87EE-4647C4FC0CED}" type="datetimeFigureOut">
              <a:rPr lang="es-ES" smtClean="0"/>
              <a:t>26/09/2018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35621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0D8A61A9-4C52-8A44-87EE-4647C4FC0CED}" type="datetimeFigureOut">
              <a:rPr lang="es-ES" smtClean="0"/>
              <a:t>26/09/2018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50409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729037" y="488951"/>
            <a:ext cx="1157288" cy="10401300"/>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257175" y="488951"/>
            <a:ext cx="3357563" cy="1040130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0D8A61A9-4C52-8A44-87EE-4647C4FC0CED}" type="datetimeFigureOut">
              <a:rPr lang="es-ES" smtClean="0"/>
              <a:t>26/09/2018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3559375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0D8A61A9-4C52-8A44-87EE-4647C4FC0CED}" type="datetimeFigureOut">
              <a:rPr lang="es-ES" smtClean="0"/>
              <a:t>26/09/2018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1802076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541735" y="5875867"/>
            <a:ext cx="5829300" cy="1816100"/>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0D8A61A9-4C52-8A44-87EE-4647C4FC0CED}" type="datetimeFigureOut">
              <a:rPr lang="es-ES" smtClean="0"/>
              <a:t>26/09/2018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2647532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0D8A61A9-4C52-8A44-87EE-4647C4FC0CED}" type="datetimeFigureOut">
              <a:rPr lang="es-ES" smtClean="0"/>
              <a:t>26/09/2018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158022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184"/>
            <a:ext cx="6172200" cy="1524000"/>
          </a:xfr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0D8A61A9-4C52-8A44-87EE-4647C4FC0CED}" type="datetimeFigureOut">
              <a:rPr lang="es-ES" smtClean="0"/>
              <a:t>26/09/2018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170907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0D8A61A9-4C52-8A44-87EE-4647C4FC0CED}" type="datetimeFigureOut">
              <a:rPr lang="es-ES" smtClean="0"/>
              <a:t>26/09/2018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386945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D8A61A9-4C52-8A44-87EE-4647C4FC0CED}" type="datetimeFigureOut">
              <a:rPr lang="es-ES" smtClean="0"/>
              <a:t>26/09/2018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284461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4067"/>
            <a:ext cx="2256235" cy="154940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0D8A61A9-4C52-8A44-87EE-4647C4FC0CED}" type="datetimeFigureOut">
              <a:rPr lang="es-ES" smtClean="0"/>
              <a:t>26/09/2018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368096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400800"/>
            <a:ext cx="4114800" cy="755651"/>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0D8A61A9-4C52-8A44-87EE-4647C4FC0CED}" type="datetimeFigureOut">
              <a:rPr lang="es-ES" smtClean="0"/>
              <a:t>26/09/2018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56BCE7-C5DC-3C4C-B644-E5A96DAACE5A}" type="slidenum">
              <a:rPr lang="es-ES" smtClean="0"/>
              <a:t>‹Nº›</a:t>
            </a:fld>
            <a:endParaRPr lang="es-ES"/>
          </a:p>
        </p:txBody>
      </p:sp>
    </p:spTree>
    <p:extLst>
      <p:ext uri="{BB962C8B-B14F-4D97-AF65-F5344CB8AC3E}">
        <p14:creationId xmlns:p14="http://schemas.microsoft.com/office/powerpoint/2010/main" val="341334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D8A61A9-4C52-8A44-87EE-4647C4FC0CED}" type="datetimeFigureOut">
              <a:rPr lang="es-ES" smtClean="0"/>
              <a:t>26/09/2018</a:t>
            </a:fld>
            <a:endParaRPr lang="es-ES"/>
          </a:p>
        </p:txBody>
      </p:sp>
      <p:sp>
        <p:nvSpPr>
          <p:cNvPr id="5" name="Marcador de pie de página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E56BCE7-C5DC-3C4C-B644-E5A96DAACE5A}" type="slidenum">
              <a:rPr lang="es-ES" smtClean="0"/>
              <a:t>‹Nº›</a:t>
            </a:fld>
            <a:endParaRPr lang="es-ES"/>
          </a:p>
        </p:txBody>
      </p:sp>
    </p:spTree>
    <p:extLst>
      <p:ext uri="{BB962C8B-B14F-4D97-AF65-F5344CB8AC3E}">
        <p14:creationId xmlns:p14="http://schemas.microsoft.com/office/powerpoint/2010/main" val="3392901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iatuniversidades@gmail.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939143" y="2399037"/>
            <a:ext cx="3404506" cy="2086166"/>
          </a:xfrm>
        </p:spPr>
        <p:txBody>
          <a:bodyPr>
            <a:noAutofit/>
          </a:bodyPr>
          <a:lstStyle/>
          <a:p>
            <a:pPr algn="l"/>
            <a:r>
              <a:rPr lang="es-ES_tradnl" sz="1000" dirty="0"/>
              <a:t/>
            </a:r>
            <a:br>
              <a:rPr lang="es-ES_tradnl" sz="1000" dirty="0"/>
            </a:br>
            <a:r>
              <a:rPr lang="es-ES_tradnl" sz="1000" dirty="0"/>
              <a:t> </a:t>
            </a:r>
            <a:br>
              <a:rPr lang="es-ES_tradnl" sz="1000" dirty="0"/>
            </a:br>
            <a:r>
              <a:rPr lang="es-ES_tradnl" sz="1000" dirty="0"/>
              <a:t> </a:t>
            </a:r>
            <a:br>
              <a:rPr lang="es-ES_tradnl" sz="1000" dirty="0"/>
            </a:br>
            <a:r>
              <a:rPr lang="es-ES_tradnl" sz="1000" dirty="0"/>
              <a:t> </a:t>
            </a:r>
          </a:p>
        </p:txBody>
      </p:sp>
      <p:sp>
        <p:nvSpPr>
          <p:cNvPr id="3" name="Subtítulo 2"/>
          <p:cNvSpPr>
            <a:spLocks noGrp="1"/>
          </p:cNvSpPr>
          <p:nvPr>
            <p:ph type="subTitle" idx="1"/>
          </p:nvPr>
        </p:nvSpPr>
        <p:spPr>
          <a:xfrm>
            <a:off x="2846911" y="5151170"/>
            <a:ext cx="3337981" cy="2278744"/>
          </a:xfrm>
        </p:spPr>
        <p:txBody>
          <a:bodyPr>
            <a:noAutofit/>
          </a:bodyPr>
          <a:lstStyle/>
          <a:p>
            <a:pPr algn="l"/>
            <a:r>
              <a:rPr lang="es-ES_tradnl" sz="800" dirty="0">
                <a:solidFill>
                  <a:schemeClr val="tx1"/>
                </a:solidFill>
              </a:rPr>
              <a:t> </a:t>
            </a:r>
          </a:p>
          <a:p>
            <a:pPr algn="l"/>
            <a:r>
              <a:rPr lang="es-ES_tradnl" sz="800" dirty="0">
                <a:solidFill>
                  <a:schemeClr val="tx1"/>
                </a:solidFill>
              </a:rPr>
              <a:t> </a:t>
            </a:r>
          </a:p>
          <a:p>
            <a:pPr algn="l"/>
            <a:r>
              <a:rPr lang="es-ES_tradnl" sz="800" dirty="0">
                <a:solidFill>
                  <a:schemeClr val="tx1"/>
                </a:solidFill>
              </a:rPr>
              <a:t> </a:t>
            </a:r>
          </a:p>
          <a:p>
            <a:pPr algn="l"/>
            <a:endParaRPr lang="es-ES" sz="800" dirty="0">
              <a:solidFill>
                <a:schemeClr val="tx1"/>
              </a:solidFill>
            </a:endParaRPr>
          </a:p>
        </p:txBody>
      </p:sp>
      <p:sp>
        <p:nvSpPr>
          <p:cNvPr id="4" name="Subtítulo 2"/>
          <p:cNvSpPr txBox="1">
            <a:spLocks/>
          </p:cNvSpPr>
          <p:nvPr/>
        </p:nvSpPr>
        <p:spPr>
          <a:xfrm>
            <a:off x="2939141" y="7928429"/>
            <a:ext cx="3404507" cy="580571"/>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s-ES" dirty="0"/>
          </a:p>
        </p:txBody>
      </p:sp>
      <p:sp>
        <p:nvSpPr>
          <p:cNvPr id="8" name="Título 1"/>
          <p:cNvSpPr txBox="1">
            <a:spLocks/>
          </p:cNvSpPr>
          <p:nvPr/>
        </p:nvSpPr>
        <p:spPr>
          <a:xfrm>
            <a:off x="834571" y="6858000"/>
            <a:ext cx="1614715" cy="165099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s-ES" dirty="0"/>
          </a:p>
        </p:txBody>
      </p:sp>
      <p:sp>
        <p:nvSpPr>
          <p:cNvPr id="7" name="Rectángulo 6"/>
          <p:cNvSpPr/>
          <p:nvPr/>
        </p:nvSpPr>
        <p:spPr>
          <a:xfrm>
            <a:off x="540940" y="2661344"/>
            <a:ext cx="1824264" cy="1338828"/>
          </a:xfrm>
          <a:prstGeom prst="rect">
            <a:avLst/>
          </a:prstGeom>
        </p:spPr>
        <p:txBody>
          <a:bodyPr wrap="square">
            <a:spAutoFit/>
          </a:bodyPr>
          <a:lstStyle/>
          <a:p>
            <a:r>
              <a:rPr lang="es-ES_tradnl" sz="900" dirty="0">
                <a:solidFill>
                  <a:srgbClr val="FFFFFF"/>
                </a:solidFill>
              </a:rPr>
              <a:t>Israel Morales</a:t>
            </a:r>
          </a:p>
          <a:p>
            <a:r>
              <a:rPr lang="es-ES_tradnl" sz="900" dirty="0">
                <a:solidFill>
                  <a:srgbClr val="FFFFFF"/>
                </a:solidFill>
              </a:rPr>
              <a:t> </a:t>
            </a:r>
          </a:p>
          <a:p>
            <a:r>
              <a:rPr lang="es-ES_tradnl" sz="900" dirty="0">
                <a:solidFill>
                  <a:srgbClr val="FFFFFF"/>
                </a:solidFill>
              </a:rPr>
              <a:t>+521 55 2456 2314</a:t>
            </a:r>
          </a:p>
          <a:p>
            <a:r>
              <a:rPr lang="es-ES_tradnl" sz="900" dirty="0">
                <a:solidFill>
                  <a:srgbClr val="FFFFFF"/>
                </a:solidFill>
              </a:rPr>
              <a:t> </a:t>
            </a:r>
          </a:p>
          <a:p>
            <a:r>
              <a:rPr lang="es-ES_tradnl" sz="900" u="sng" dirty="0">
                <a:solidFill>
                  <a:srgbClr val="FFFFFF"/>
                </a:solidFill>
                <a:hlinkClick r:id="rId3"/>
              </a:rPr>
              <a:t>aliatuniversidades@gmail.com</a:t>
            </a:r>
            <a:endParaRPr lang="es-ES_tradnl" sz="900" dirty="0">
              <a:solidFill>
                <a:srgbClr val="FFFFFF"/>
              </a:solidFill>
            </a:endParaRPr>
          </a:p>
          <a:p>
            <a:r>
              <a:rPr lang="es-ES_tradnl" sz="900" dirty="0">
                <a:solidFill>
                  <a:srgbClr val="FFFFFF"/>
                </a:solidFill>
              </a:rPr>
              <a:t> </a:t>
            </a:r>
          </a:p>
          <a:p>
            <a:r>
              <a:rPr lang="es-ES_tradnl" sz="900" dirty="0">
                <a:solidFill>
                  <a:srgbClr val="FFFFFF"/>
                </a:solidFill>
              </a:rPr>
              <a:t>Av. Chapultepec #54 Col. Garzas, Estado de México, C.P. 55700.</a:t>
            </a:r>
          </a:p>
          <a:p>
            <a:r>
              <a:rPr lang="es-ES_tradnl" sz="900" dirty="0">
                <a:solidFill>
                  <a:srgbClr val="FFFFFF"/>
                </a:solidFill>
              </a:rPr>
              <a:t> </a:t>
            </a:r>
          </a:p>
        </p:txBody>
      </p:sp>
      <p:sp>
        <p:nvSpPr>
          <p:cNvPr id="14" name="CuadroTexto 13"/>
          <p:cNvSpPr txBox="1"/>
          <p:nvPr/>
        </p:nvSpPr>
        <p:spPr>
          <a:xfrm>
            <a:off x="-1934486" y="7168481"/>
            <a:ext cx="1879600" cy="1323439"/>
          </a:xfrm>
          <a:prstGeom prst="rect">
            <a:avLst/>
          </a:prstGeom>
          <a:noFill/>
        </p:spPr>
        <p:txBody>
          <a:bodyPr wrap="square" rtlCol="0">
            <a:spAutoFit/>
          </a:bodyPr>
          <a:lstStyle/>
          <a:p>
            <a:r>
              <a:rPr lang="es-ES_tradnl" sz="1600" i="1" dirty="0" smtClean="0"/>
              <a:t>El objetivo siempre debe ser un mensaje claro enfocado a la empresa en la que desean laborar.</a:t>
            </a:r>
            <a:endParaRPr lang="es-ES" sz="1600" i="1" dirty="0"/>
          </a:p>
        </p:txBody>
      </p:sp>
      <p:sp>
        <p:nvSpPr>
          <p:cNvPr id="5" name="CuadroTexto 4"/>
          <p:cNvSpPr txBox="1"/>
          <p:nvPr/>
        </p:nvSpPr>
        <p:spPr>
          <a:xfrm>
            <a:off x="3449379" y="980551"/>
            <a:ext cx="2745774" cy="923330"/>
          </a:xfrm>
          <a:prstGeom prst="rect">
            <a:avLst/>
          </a:prstGeom>
          <a:noFill/>
        </p:spPr>
        <p:txBody>
          <a:bodyPr wrap="square" rtlCol="0">
            <a:spAutoFit/>
          </a:bodyPr>
          <a:lstStyle/>
          <a:p>
            <a:pPr algn="ctr"/>
            <a:r>
              <a:rPr lang="es-ES_tradnl" dirty="0">
                <a:solidFill>
                  <a:srgbClr val="FFFFFF"/>
                </a:solidFill>
              </a:rPr>
              <a:t>ISRAEL MORALES</a:t>
            </a:r>
          </a:p>
          <a:p>
            <a:pPr algn="ctr"/>
            <a:r>
              <a:rPr lang="es-ES_tradnl" dirty="0">
                <a:solidFill>
                  <a:srgbClr val="FFFFFF"/>
                </a:solidFill>
              </a:rPr>
              <a:t>DISEÑADOR GRÁFICO</a:t>
            </a:r>
          </a:p>
          <a:p>
            <a:pPr algn="ctr"/>
            <a:endParaRPr lang="es-ES" dirty="0">
              <a:solidFill>
                <a:srgbClr val="FFFFFF"/>
              </a:solidFill>
            </a:endParaRPr>
          </a:p>
        </p:txBody>
      </p:sp>
      <p:sp>
        <p:nvSpPr>
          <p:cNvPr id="6" name="CuadroTexto 5"/>
          <p:cNvSpPr txBox="1"/>
          <p:nvPr/>
        </p:nvSpPr>
        <p:spPr>
          <a:xfrm>
            <a:off x="361133" y="4632094"/>
            <a:ext cx="537114" cy="230832"/>
          </a:xfrm>
          <a:prstGeom prst="rect">
            <a:avLst/>
          </a:prstGeom>
          <a:noFill/>
        </p:spPr>
        <p:txBody>
          <a:bodyPr wrap="none" rtlCol="0">
            <a:spAutoFit/>
          </a:bodyPr>
          <a:lstStyle/>
          <a:p>
            <a:r>
              <a:rPr lang="es-ES_tradnl" sz="900" dirty="0" smtClean="0">
                <a:solidFill>
                  <a:srgbClr val="FFFFFF"/>
                </a:solidFill>
              </a:rPr>
              <a:t>Análisis</a:t>
            </a:r>
            <a:endParaRPr lang="es-ES" sz="900" dirty="0"/>
          </a:p>
        </p:txBody>
      </p:sp>
      <p:sp>
        <p:nvSpPr>
          <p:cNvPr id="15" name="CuadroTexto 14"/>
          <p:cNvSpPr txBox="1"/>
          <p:nvPr/>
        </p:nvSpPr>
        <p:spPr>
          <a:xfrm>
            <a:off x="361133" y="5005708"/>
            <a:ext cx="537114" cy="230832"/>
          </a:xfrm>
          <a:prstGeom prst="rect">
            <a:avLst/>
          </a:prstGeom>
          <a:noFill/>
        </p:spPr>
        <p:txBody>
          <a:bodyPr wrap="none" rtlCol="0">
            <a:spAutoFit/>
          </a:bodyPr>
          <a:lstStyle/>
          <a:p>
            <a:r>
              <a:rPr lang="es-ES_tradnl" sz="900" dirty="0" smtClean="0">
                <a:solidFill>
                  <a:srgbClr val="FFFFFF"/>
                </a:solidFill>
              </a:rPr>
              <a:t>Análisis</a:t>
            </a:r>
            <a:endParaRPr lang="es-ES" sz="900" dirty="0"/>
          </a:p>
        </p:txBody>
      </p:sp>
      <p:sp>
        <p:nvSpPr>
          <p:cNvPr id="16" name="CuadroTexto 15"/>
          <p:cNvSpPr txBox="1"/>
          <p:nvPr/>
        </p:nvSpPr>
        <p:spPr>
          <a:xfrm>
            <a:off x="346745" y="5386708"/>
            <a:ext cx="537114" cy="230832"/>
          </a:xfrm>
          <a:prstGeom prst="rect">
            <a:avLst/>
          </a:prstGeom>
          <a:noFill/>
        </p:spPr>
        <p:txBody>
          <a:bodyPr wrap="none" rtlCol="0">
            <a:spAutoFit/>
          </a:bodyPr>
          <a:lstStyle/>
          <a:p>
            <a:r>
              <a:rPr lang="es-ES_tradnl" sz="900" dirty="0" smtClean="0">
                <a:solidFill>
                  <a:srgbClr val="FFFFFF"/>
                </a:solidFill>
              </a:rPr>
              <a:t>Análisis</a:t>
            </a:r>
            <a:endParaRPr lang="es-ES" sz="900" dirty="0"/>
          </a:p>
        </p:txBody>
      </p:sp>
      <p:sp>
        <p:nvSpPr>
          <p:cNvPr id="17" name="CuadroTexto 16"/>
          <p:cNvSpPr txBox="1"/>
          <p:nvPr/>
        </p:nvSpPr>
        <p:spPr>
          <a:xfrm>
            <a:off x="361133" y="5769825"/>
            <a:ext cx="537114" cy="230832"/>
          </a:xfrm>
          <a:prstGeom prst="rect">
            <a:avLst/>
          </a:prstGeom>
          <a:noFill/>
        </p:spPr>
        <p:txBody>
          <a:bodyPr wrap="none" rtlCol="0">
            <a:spAutoFit/>
          </a:bodyPr>
          <a:lstStyle/>
          <a:p>
            <a:r>
              <a:rPr lang="es-ES_tradnl" sz="900" dirty="0" smtClean="0">
                <a:solidFill>
                  <a:srgbClr val="FFFFFF"/>
                </a:solidFill>
              </a:rPr>
              <a:t>Análisis</a:t>
            </a:r>
            <a:endParaRPr lang="es-ES" sz="900" dirty="0"/>
          </a:p>
        </p:txBody>
      </p:sp>
      <p:sp>
        <p:nvSpPr>
          <p:cNvPr id="18" name="CuadroTexto 17"/>
          <p:cNvSpPr txBox="1"/>
          <p:nvPr/>
        </p:nvSpPr>
        <p:spPr>
          <a:xfrm>
            <a:off x="377236" y="6163525"/>
            <a:ext cx="537114" cy="230832"/>
          </a:xfrm>
          <a:prstGeom prst="rect">
            <a:avLst/>
          </a:prstGeom>
          <a:noFill/>
        </p:spPr>
        <p:txBody>
          <a:bodyPr wrap="none" rtlCol="0">
            <a:spAutoFit/>
          </a:bodyPr>
          <a:lstStyle/>
          <a:p>
            <a:r>
              <a:rPr lang="es-ES_tradnl" sz="900" dirty="0" smtClean="0">
                <a:solidFill>
                  <a:srgbClr val="FFFFFF"/>
                </a:solidFill>
              </a:rPr>
              <a:t>Análisis</a:t>
            </a:r>
            <a:endParaRPr lang="es-ES" sz="900" dirty="0"/>
          </a:p>
        </p:txBody>
      </p:sp>
      <p:sp>
        <p:nvSpPr>
          <p:cNvPr id="19" name="CuadroTexto 18"/>
          <p:cNvSpPr txBox="1"/>
          <p:nvPr/>
        </p:nvSpPr>
        <p:spPr>
          <a:xfrm>
            <a:off x="3155950" y="4687780"/>
            <a:ext cx="1917487" cy="276999"/>
          </a:xfrm>
          <a:prstGeom prst="rect">
            <a:avLst/>
          </a:prstGeom>
          <a:noFill/>
        </p:spPr>
        <p:txBody>
          <a:bodyPr wrap="none" rtlCol="0">
            <a:spAutoFit/>
          </a:bodyPr>
          <a:lstStyle/>
          <a:p>
            <a:r>
              <a:rPr lang="es-ES" sz="1200" dirty="0" smtClean="0">
                <a:solidFill>
                  <a:srgbClr val="FFFFFF"/>
                </a:solidFill>
                <a:latin typeface="Roboto Condensed"/>
                <a:cs typeface="Roboto Condensed"/>
              </a:rPr>
              <a:t>EXPERIENCIA PROFESIONAL</a:t>
            </a:r>
            <a:endParaRPr lang="es-ES" sz="1200" dirty="0">
              <a:solidFill>
                <a:srgbClr val="FFFFFF"/>
              </a:solidFill>
              <a:latin typeface="Roboto Condensed"/>
              <a:cs typeface="Roboto Condensed"/>
            </a:endParaRPr>
          </a:p>
        </p:txBody>
      </p:sp>
      <p:pic>
        <p:nvPicPr>
          <p:cNvPr id="20" name="Imagen 19" descr="ACADEMICA.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136" y="1889027"/>
            <a:ext cx="4245864" cy="451104"/>
          </a:xfrm>
          <a:prstGeom prst="rect">
            <a:avLst/>
          </a:prstGeom>
        </p:spPr>
      </p:pic>
      <p:pic>
        <p:nvPicPr>
          <p:cNvPr id="21" name="Imagen 20" descr="adicional.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12136" y="7289707"/>
            <a:ext cx="4245864" cy="451104"/>
          </a:xfrm>
          <a:prstGeom prst="rect">
            <a:avLst/>
          </a:prstGeom>
        </p:spPr>
      </p:pic>
      <p:pic>
        <p:nvPicPr>
          <p:cNvPr id="22" name="Imagen 21" descr="experiencia.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12136" y="4687780"/>
            <a:ext cx="4245864" cy="451104"/>
          </a:xfrm>
          <a:prstGeom prst="rect">
            <a:avLst/>
          </a:prstGeom>
        </p:spPr>
      </p:pic>
      <p:sp>
        <p:nvSpPr>
          <p:cNvPr id="23" name="CuadroTexto 22"/>
          <p:cNvSpPr txBox="1"/>
          <p:nvPr/>
        </p:nvSpPr>
        <p:spPr>
          <a:xfrm>
            <a:off x="3066941" y="1928454"/>
            <a:ext cx="3128211" cy="338554"/>
          </a:xfrm>
          <a:prstGeom prst="rect">
            <a:avLst/>
          </a:prstGeom>
          <a:noFill/>
        </p:spPr>
        <p:txBody>
          <a:bodyPr wrap="square" rtlCol="0">
            <a:spAutoFit/>
          </a:bodyPr>
          <a:lstStyle/>
          <a:p>
            <a:r>
              <a:rPr lang="es-MX" sz="1600" dirty="0" smtClean="0">
                <a:solidFill>
                  <a:schemeClr val="bg1"/>
                </a:solidFill>
              </a:rPr>
              <a:t>FORMACIÓN ACADÉMICA</a:t>
            </a:r>
            <a:endParaRPr lang="es-MX" sz="1600" dirty="0">
              <a:solidFill>
                <a:schemeClr val="bg1"/>
              </a:solidFill>
            </a:endParaRPr>
          </a:p>
        </p:txBody>
      </p:sp>
      <p:sp>
        <p:nvSpPr>
          <p:cNvPr id="24" name="CuadroTexto 23"/>
          <p:cNvSpPr txBox="1"/>
          <p:nvPr/>
        </p:nvSpPr>
        <p:spPr>
          <a:xfrm>
            <a:off x="3066940" y="4727538"/>
            <a:ext cx="3128211" cy="338554"/>
          </a:xfrm>
          <a:prstGeom prst="rect">
            <a:avLst/>
          </a:prstGeom>
          <a:noFill/>
        </p:spPr>
        <p:txBody>
          <a:bodyPr wrap="square" rtlCol="0">
            <a:spAutoFit/>
          </a:bodyPr>
          <a:lstStyle/>
          <a:p>
            <a:r>
              <a:rPr lang="es-MX" sz="1600" dirty="0" smtClean="0">
                <a:solidFill>
                  <a:schemeClr val="bg1"/>
                </a:solidFill>
              </a:rPr>
              <a:t>EXPERIENCIA PROFESIONAL</a:t>
            </a:r>
            <a:endParaRPr lang="es-MX" sz="1600" dirty="0">
              <a:solidFill>
                <a:schemeClr val="bg1"/>
              </a:solidFill>
            </a:endParaRPr>
          </a:p>
        </p:txBody>
      </p:sp>
      <p:sp>
        <p:nvSpPr>
          <p:cNvPr id="25" name="CuadroTexto 24"/>
          <p:cNvSpPr txBox="1"/>
          <p:nvPr/>
        </p:nvSpPr>
        <p:spPr>
          <a:xfrm>
            <a:off x="3110551" y="7345982"/>
            <a:ext cx="3128211" cy="338554"/>
          </a:xfrm>
          <a:prstGeom prst="rect">
            <a:avLst/>
          </a:prstGeom>
          <a:noFill/>
        </p:spPr>
        <p:txBody>
          <a:bodyPr wrap="square" rtlCol="0">
            <a:spAutoFit/>
          </a:bodyPr>
          <a:lstStyle/>
          <a:p>
            <a:r>
              <a:rPr lang="es-MX" sz="1600" dirty="0" smtClean="0">
                <a:solidFill>
                  <a:schemeClr val="bg1"/>
                </a:solidFill>
              </a:rPr>
              <a:t>INFORMACIÓN ADICIONAL</a:t>
            </a:r>
            <a:endParaRPr lang="es-MX" sz="1600" dirty="0">
              <a:solidFill>
                <a:schemeClr val="bg1"/>
              </a:solidFill>
            </a:endParaRPr>
          </a:p>
        </p:txBody>
      </p:sp>
      <p:sp>
        <p:nvSpPr>
          <p:cNvPr id="26" name="CuadroTexto 25"/>
          <p:cNvSpPr txBox="1"/>
          <p:nvPr/>
        </p:nvSpPr>
        <p:spPr>
          <a:xfrm>
            <a:off x="5797998" y="2379456"/>
            <a:ext cx="3637380" cy="2308324"/>
          </a:xfrm>
          <a:prstGeom prst="rect">
            <a:avLst/>
          </a:prstGeom>
          <a:noFill/>
        </p:spPr>
        <p:txBody>
          <a:bodyPr wrap="square" rtlCol="0">
            <a:spAutoFit/>
          </a:bodyPr>
          <a:lstStyle/>
          <a:p>
            <a:pPr marL="285750" indent="-285750" algn="just">
              <a:buFont typeface="Arial" panose="020B0604020202020204" pitchFamily="34" charset="0"/>
              <a:buChar char="•"/>
            </a:pPr>
            <a:r>
              <a:rPr lang="es-MX" sz="1600" i="1" dirty="0" smtClean="0"/>
              <a:t>En la formación académica no se deben colocar grados menores a preparatoria</a:t>
            </a:r>
          </a:p>
          <a:p>
            <a:pPr algn="just"/>
            <a:endParaRPr lang="es-MX" sz="1600" i="1" dirty="0" smtClean="0"/>
          </a:p>
          <a:p>
            <a:pPr marL="285750" indent="-285750" algn="just">
              <a:buFont typeface="Arial" panose="020B0604020202020204" pitchFamily="34" charset="0"/>
              <a:buChar char="•"/>
            </a:pPr>
            <a:r>
              <a:rPr lang="es-MX" sz="1600" i="1" dirty="0" smtClean="0"/>
              <a:t>El CV siempre debe ir enfocado a la vacante, ejemplo, si tengo diplomados que no tienen nada qué ver con la vacante a la que busco aplicar, no los coloco o viceversa.</a:t>
            </a:r>
          </a:p>
        </p:txBody>
      </p:sp>
      <p:sp>
        <p:nvSpPr>
          <p:cNvPr id="27" name="CuadroTexto 26"/>
          <p:cNvSpPr txBox="1"/>
          <p:nvPr/>
        </p:nvSpPr>
        <p:spPr>
          <a:xfrm>
            <a:off x="-2110154" y="4964779"/>
            <a:ext cx="1946031" cy="1200329"/>
          </a:xfrm>
          <a:prstGeom prst="rect">
            <a:avLst/>
          </a:prstGeom>
          <a:noFill/>
        </p:spPr>
        <p:txBody>
          <a:bodyPr wrap="square" rtlCol="0">
            <a:spAutoFit/>
          </a:bodyPr>
          <a:lstStyle/>
          <a:p>
            <a:r>
              <a:rPr lang="es-MX" i="1" dirty="0" smtClean="0"/>
              <a:t>Colocar las 5 competencias más fuertes del resultado en PDA</a:t>
            </a:r>
            <a:r>
              <a:rPr lang="es-MX" dirty="0" smtClean="0"/>
              <a:t>.</a:t>
            </a:r>
            <a:endParaRPr lang="es-MX" dirty="0"/>
          </a:p>
        </p:txBody>
      </p:sp>
      <p:sp>
        <p:nvSpPr>
          <p:cNvPr id="28" name="Flecha derecha 27"/>
          <p:cNvSpPr/>
          <p:nvPr/>
        </p:nvSpPr>
        <p:spPr>
          <a:xfrm>
            <a:off x="-164123" y="5323853"/>
            <a:ext cx="541359" cy="38311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29" name="CuadroTexto 28"/>
          <p:cNvSpPr txBox="1"/>
          <p:nvPr/>
        </p:nvSpPr>
        <p:spPr>
          <a:xfrm>
            <a:off x="-2894234" y="2608514"/>
            <a:ext cx="2684585" cy="1754326"/>
          </a:xfrm>
          <a:prstGeom prst="rect">
            <a:avLst/>
          </a:prstGeom>
          <a:noFill/>
        </p:spPr>
        <p:txBody>
          <a:bodyPr wrap="square" rtlCol="0">
            <a:spAutoFit/>
          </a:bodyPr>
          <a:lstStyle/>
          <a:p>
            <a:r>
              <a:rPr lang="es-MX" i="1" dirty="0" smtClean="0"/>
              <a:t>En éste cuadro NO se debe agregar estado civil o hijos, la dirección sólo se coloca si vivimos cerca de la empresa y podemos añadir </a:t>
            </a:r>
            <a:r>
              <a:rPr lang="es-MX" i="1" dirty="0" err="1" smtClean="0"/>
              <a:t>Linked</a:t>
            </a:r>
            <a:r>
              <a:rPr lang="es-MX" i="1" dirty="0" smtClean="0"/>
              <a:t> In y Skype.</a:t>
            </a:r>
            <a:endParaRPr lang="es-MX" i="1" dirty="0"/>
          </a:p>
        </p:txBody>
      </p:sp>
      <p:sp>
        <p:nvSpPr>
          <p:cNvPr id="30" name="Flecha derecha 29"/>
          <p:cNvSpPr/>
          <p:nvPr/>
        </p:nvSpPr>
        <p:spPr>
          <a:xfrm>
            <a:off x="-164123" y="3330758"/>
            <a:ext cx="510868" cy="3151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2" name="Flecha izquierda 31"/>
          <p:cNvSpPr/>
          <p:nvPr/>
        </p:nvSpPr>
        <p:spPr>
          <a:xfrm>
            <a:off x="4822266" y="3284560"/>
            <a:ext cx="881886" cy="315119"/>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3" name="Flecha derecha 32"/>
          <p:cNvSpPr/>
          <p:nvPr/>
        </p:nvSpPr>
        <p:spPr>
          <a:xfrm>
            <a:off x="107964" y="7447084"/>
            <a:ext cx="726607" cy="38311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4" name="Flecha izquierda 33"/>
          <p:cNvSpPr/>
          <p:nvPr/>
        </p:nvSpPr>
        <p:spPr>
          <a:xfrm>
            <a:off x="4943962" y="6000657"/>
            <a:ext cx="835958" cy="416307"/>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5" name="CuadroTexto 34"/>
          <p:cNvSpPr txBox="1"/>
          <p:nvPr/>
        </p:nvSpPr>
        <p:spPr>
          <a:xfrm>
            <a:off x="6358832" y="4990883"/>
            <a:ext cx="3036277" cy="2446824"/>
          </a:xfrm>
          <a:prstGeom prst="rect">
            <a:avLst/>
          </a:prstGeom>
          <a:noFill/>
        </p:spPr>
        <p:txBody>
          <a:bodyPr wrap="square" rtlCol="0">
            <a:spAutoFit/>
          </a:bodyPr>
          <a:lstStyle/>
          <a:p>
            <a:r>
              <a:rPr lang="es-MX" sz="1700" i="1" dirty="0" smtClean="0"/>
              <a:t>Tal como en la formación, debemos colocar la experiencia que encaje con la vacante, si nunca hemos trabajado, colocar proyectos destacados, actividades en las que hemos demostrado nuestras más fuertes habilidades, alguna labor altruista, etc.</a:t>
            </a:r>
            <a:endParaRPr lang="es-MX" sz="1700" i="1" dirty="0"/>
          </a:p>
        </p:txBody>
      </p:sp>
      <p:sp>
        <p:nvSpPr>
          <p:cNvPr id="36" name="Flecha izquierda 35"/>
          <p:cNvSpPr/>
          <p:nvPr/>
        </p:nvSpPr>
        <p:spPr>
          <a:xfrm>
            <a:off x="4868559" y="7952573"/>
            <a:ext cx="1370203" cy="41840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7" name="CuadroTexto 36"/>
          <p:cNvSpPr txBox="1"/>
          <p:nvPr/>
        </p:nvSpPr>
        <p:spPr>
          <a:xfrm>
            <a:off x="6394002" y="7652878"/>
            <a:ext cx="2883877" cy="1569660"/>
          </a:xfrm>
          <a:prstGeom prst="rect">
            <a:avLst/>
          </a:prstGeom>
          <a:noFill/>
        </p:spPr>
        <p:txBody>
          <a:bodyPr wrap="square" rtlCol="0">
            <a:spAutoFit/>
          </a:bodyPr>
          <a:lstStyle/>
          <a:p>
            <a:r>
              <a:rPr lang="es-MX" sz="1600" i="1" dirty="0" smtClean="0"/>
              <a:t>En éste último punto colocamos cursos o talleres acorde a la vacante, programas que manejemos o cualquier información que consideremos útil para el puesto.</a:t>
            </a:r>
            <a:endParaRPr lang="es-MX" sz="1600" i="1" dirty="0"/>
          </a:p>
        </p:txBody>
      </p:sp>
    </p:spTree>
    <p:extLst>
      <p:ext uri="{BB962C8B-B14F-4D97-AF65-F5344CB8AC3E}">
        <p14:creationId xmlns:p14="http://schemas.microsoft.com/office/powerpoint/2010/main" val="18547385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TotalTime>
  <Words>201</Words>
  <Application>Microsoft Office PowerPoint</Application>
  <PresentationFormat>Carta (216 x 279 mm)</PresentationFormat>
  <Paragraphs>31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Roboto Condensed</vt:lpstr>
      <vt:lpstr>Tema de Office</vt:lpstr>
      <vt:lpstr>      </vt:lpstr>
    </vt:vector>
  </TitlesOfParts>
  <Company>Aliat Universidades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 Loya</dc:creator>
  <cp:lastModifiedBy>Teresa Lizbeth Pena Barroso</cp:lastModifiedBy>
  <cp:revision>17</cp:revision>
  <dcterms:created xsi:type="dcterms:W3CDTF">2018-05-29T20:34:38Z</dcterms:created>
  <dcterms:modified xsi:type="dcterms:W3CDTF">2018-09-26T17:08:16Z</dcterms:modified>
</cp:coreProperties>
</file>